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71" r:id="rId10"/>
    <p:sldId id="272" r:id="rId11"/>
    <p:sldId id="273" r:id="rId12"/>
    <p:sldId id="274" r:id="rId13"/>
    <p:sldId id="275" r:id="rId14"/>
    <p:sldId id="278" r:id="rId15"/>
    <p:sldId id="279" r:id="rId16"/>
    <p:sldId id="277" r:id="rId17"/>
    <p:sldId id="268" r:id="rId18"/>
    <p:sldId id="283" r:id="rId19"/>
    <p:sldId id="284" r:id="rId20"/>
    <p:sldId id="285" r:id="rId21"/>
    <p:sldId id="286" r:id="rId22"/>
    <p:sldId id="269" r:id="rId23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9CB0-7C76-4356-9875-0AB231F4FCA5}" type="datetimeFigureOut">
              <a:rPr lang="ro-RO" smtClean="0"/>
              <a:pPr/>
              <a:t>18.03.2018</a:t>
            </a:fld>
            <a:endParaRPr lang="ro-RO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88B7-BBEF-4A15-93BB-8ABA20D9162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9CB0-7C76-4356-9875-0AB231F4FCA5}" type="datetimeFigureOut">
              <a:rPr lang="ro-RO" smtClean="0"/>
              <a:pPr/>
              <a:t>18.03.2018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88B7-BBEF-4A15-93BB-8ABA20D9162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9CB0-7C76-4356-9875-0AB231F4FCA5}" type="datetimeFigureOut">
              <a:rPr lang="ro-RO" smtClean="0"/>
              <a:pPr/>
              <a:t>18.03.2018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88B7-BBEF-4A15-93BB-8ABA20D9162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9CB0-7C76-4356-9875-0AB231F4FCA5}" type="datetimeFigureOut">
              <a:rPr lang="ro-RO" smtClean="0"/>
              <a:pPr/>
              <a:t>18.03.2018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88B7-BBEF-4A15-93BB-8ABA20D9162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9CB0-7C76-4356-9875-0AB231F4FCA5}" type="datetimeFigureOut">
              <a:rPr lang="ro-RO" smtClean="0"/>
              <a:pPr/>
              <a:t>18.03.2018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88B7-BBEF-4A15-93BB-8ABA20D9162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9CB0-7C76-4356-9875-0AB231F4FCA5}" type="datetimeFigureOut">
              <a:rPr lang="ro-RO" smtClean="0"/>
              <a:pPr/>
              <a:t>18.03.2018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88B7-BBEF-4A15-93BB-8ABA20D9162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9CB0-7C76-4356-9875-0AB231F4FCA5}" type="datetimeFigureOut">
              <a:rPr lang="ro-RO" smtClean="0"/>
              <a:pPr/>
              <a:t>18.03.2018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88B7-BBEF-4A15-93BB-8ABA20D9162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9CB0-7C76-4356-9875-0AB231F4FCA5}" type="datetimeFigureOut">
              <a:rPr lang="ro-RO" smtClean="0"/>
              <a:pPr/>
              <a:t>18.03.2018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88B7-BBEF-4A15-93BB-8ABA20D9162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9CB0-7C76-4356-9875-0AB231F4FCA5}" type="datetimeFigureOut">
              <a:rPr lang="ro-RO" smtClean="0"/>
              <a:pPr/>
              <a:t>18.03.2018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88B7-BBEF-4A15-93BB-8ABA20D9162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9CB0-7C76-4356-9875-0AB231F4FCA5}" type="datetimeFigureOut">
              <a:rPr lang="ro-RO" smtClean="0"/>
              <a:pPr/>
              <a:t>18.03.2018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88B7-BBEF-4A15-93BB-8ABA20D9162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9CB0-7C76-4356-9875-0AB231F4FCA5}" type="datetimeFigureOut">
              <a:rPr lang="ro-RO" smtClean="0"/>
              <a:pPr/>
              <a:t>18.03.2018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82788B7-BBEF-4A15-93BB-8ABA20D91625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449CB0-7C76-4356-9875-0AB231F4FCA5}" type="datetimeFigureOut">
              <a:rPr lang="ro-RO" smtClean="0"/>
              <a:pPr/>
              <a:t>18.03.2018</a:t>
            </a:fld>
            <a:endParaRPr lang="ro-RO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2788B7-BBEF-4A15-93BB-8ABA20D91625}" type="slidenum">
              <a:rPr lang="ro-RO" smtClean="0"/>
              <a:pPr/>
              <a:t>‹#›</a:t>
            </a:fld>
            <a:endParaRPr lang="ro-RO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14282" y="1357298"/>
          <a:ext cx="8501122" cy="4291013"/>
        </p:xfrm>
        <a:graphic>
          <a:graphicData uri="http://schemas.openxmlformats.org/presentationml/2006/ole">
            <p:oleObj spid="_x0000_s1026" name="Presentation" r:id="rId3" imgW="1138538" imgH="851910" progId="PowerPoint.Show.12">
              <p:embed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/>
              <a:t>Steps for the Project Method 3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ro-RO" dirty="0" smtClean="0"/>
              <a:t>The students </a:t>
            </a:r>
            <a:r>
              <a:rPr lang="en-GB" dirty="0" smtClean="0"/>
              <a:t>have to interact with main community actors to gather information and support and also to consult other sources of information, the media and the WWW in order to </a:t>
            </a:r>
            <a:r>
              <a:rPr lang="ro-RO" dirty="0" smtClean="0"/>
              <a:t>describe their problem as good as possible and to </a:t>
            </a:r>
            <a:r>
              <a:rPr lang="en-GB" dirty="0" smtClean="0"/>
              <a:t>develop a solution to the. </a:t>
            </a:r>
            <a:endParaRPr lang="ro-RO" dirty="0" smtClean="0"/>
          </a:p>
          <a:p>
            <a:endParaRPr lang="ro-RO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/>
              <a:t>Steps for the Project Method 4,5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ro-RO" dirty="0" smtClean="0"/>
              <a:t>The students </a:t>
            </a:r>
            <a:r>
              <a:rPr lang="ro-RO" b="1" dirty="0" smtClean="0"/>
              <a:t>investigate possible alternative solutions</a:t>
            </a:r>
            <a:r>
              <a:rPr lang="ro-RO" dirty="0" smtClean="0"/>
              <a:t> and highlight their positve and negative aspects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ro-RO" dirty="0" smtClean="0"/>
              <a:t>The </a:t>
            </a:r>
            <a:r>
              <a:rPr lang="ro-RO" b="1" dirty="0" smtClean="0"/>
              <a:t>students </a:t>
            </a:r>
            <a:r>
              <a:rPr lang="en-GB" b="1" dirty="0" smtClean="0"/>
              <a:t>develop </a:t>
            </a:r>
            <a:r>
              <a:rPr lang="ro-RO" b="1" dirty="0" smtClean="0"/>
              <a:t>their own</a:t>
            </a:r>
            <a:r>
              <a:rPr lang="en-GB" b="1" dirty="0" smtClean="0"/>
              <a:t> solution </a:t>
            </a:r>
            <a:r>
              <a:rPr lang="en-GB" dirty="0" smtClean="0"/>
              <a:t>to the</a:t>
            </a:r>
            <a:r>
              <a:rPr lang="ro-RO" dirty="0" smtClean="0"/>
              <a:t> problem and present it as vivid as possible highlighting the advantages,  bringing social, econinomical arguments....</a:t>
            </a:r>
          </a:p>
          <a:p>
            <a:endParaRPr lang="ro-RO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 dirty="0" smtClean="0"/>
              <a:t>Steps for the Project Method 6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o-RO" dirty="0" smtClean="0"/>
              <a:t>6. Make a </a:t>
            </a:r>
            <a:r>
              <a:rPr lang="ro-RO" b="1" dirty="0" smtClean="0"/>
              <a:t>project presentation </a:t>
            </a:r>
            <a:r>
              <a:rPr lang="ro-RO" dirty="0" smtClean="0"/>
              <a:t>in order to gain support for the project...</a:t>
            </a:r>
          </a:p>
          <a:p>
            <a:pPr>
              <a:buNone/>
            </a:pPr>
            <a:r>
              <a:rPr lang="ro-RO" dirty="0" smtClean="0"/>
              <a:t>Several means to do this:</a:t>
            </a:r>
          </a:p>
          <a:p>
            <a:r>
              <a:rPr lang="ro-RO" dirty="0" smtClean="0"/>
              <a:t>Use PP</a:t>
            </a:r>
          </a:p>
          <a:p>
            <a:r>
              <a:rPr lang="ro-RO" dirty="0" smtClean="0"/>
              <a:t>Use Blogs</a:t>
            </a:r>
          </a:p>
          <a:p>
            <a:r>
              <a:rPr lang="ro-RO" dirty="0" smtClean="0"/>
              <a:t>Use Facebook</a:t>
            </a:r>
          </a:p>
          <a:p>
            <a:r>
              <a:rPr lang="ro-RO" dirty="0" smtClean="0"/>
              <a:t>Use local media and the WWW</a:t>
            </a:r>
          </a:p>
          <a:p>
            <a:r>
              <a:rPr lang="ro-RO" dirty="0" smtClean="0"/>
              <a:t>...............................................</a:t>
            </a:r>
          </a:p>
          <a:p>
            <a:endParaRPr lang="ro-RO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/>
              <a:t>At this point the project can take 2 diffrent routes.....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ro-RO" b="1" dirty="0" smtClean="0"/>
              <a:t>Advocacy / lobby projects: </a:t>
            </a:r>
            <a:r>
              <a:rPr lang="ro-RO" dirty="0" smtClean="0"/>
              <a:t>the students develop and carry out an advocacy plan in order to influence local authorities or stakeholders to implement the proposed solution. Students activity = implementing an advocacy plan</a:t>
            </a:r>
          </a:p>
          <a:p>
            <a:pPr marL="514350" indent="-514350">
              <a:buFont typeface="+mj-lt"/>
              <a:buAutoNum type="alphaUcPeriod"/>
            </a:pPr>
            <a:r>
              <a:rPr lang="ro-RO" b="1" dirty="0" smtClean="0"/>
              <a:t>Social action /community service projects</a:t>
            </a:r>
            <a:r>
              <a:rPr lang="ro-RO" dirty="0" smtClean="0"/>
              <a:t>: the students find support from other students, or community members, gather funds and resources and implement the solution by themselves</a:t>
            </a:r>
            <a:endParaRPr lang="ro-RO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/>
              <a:t>Social action /community service projects</a:t>
            </a:r>
            <a:r>
              <a:rPr lang="ro-RO" dirty="0" smtClean="0"/>
              <a:t>: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After choosen the project goal, related to the problem to solve students will brainstorm for additional problems and draft a problem tree:</a:t>
            </a:r>
          </a:p>
          <a:p>
            <a:endParaRPr lang="ro-RO" dirty="0"/>
          </a:p>
        </p:txBody>
      </p:sp>
      <p:grpSp>
        <p:nvGrpSpPr>
          <p:cNvPr id="16" name="Group 15"/>
          <p:cNvGrpSpPr/>
          <p:nvPr/>
        </p:nvGrpSpPr>
        <p:grpSpPr>
          <a:xfrm>
            <a:off x="928662" y="3429000"/>
            <a:ext cx="7572428" cy="2000264"/>
            <a:chOff x="928662" y="3429000"/>
            <a:chExt cx="7572428" cy="2000264"/>
          </a:xfrm>
        </p:grpSpPr>
        <p:sp>
          <p:nvSpPr>
            <p:cNvPr id="4" name="Rounded Rectangle 3"/>
            <p:cNvSpPr/>
            <p:nvPr/>
          </p:nvSpPr>
          <p:spPr>
            <a:xfrm>
              <a:off x="3500430" y="3429000"/>
              <a:ext cx="2000264" cy="50006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dirty="0" smtClean="0"/>
                <a:t>Main problem</a:t>
              </a:r>
              <a:endParaRPr lang="ro-RO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928662" y="4786322"/>
              <a:ext cx="1928826" cy="64294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dirty="0" smtClean="0"/>
                <a:t>Additional problem 1</a:t>
              </a:r>
              <a:endParaRPr lang="ro-RO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714744" y="4857760"/>
              <a:ext cx="1714512" cy="5715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dirty="0" smtClean="0"/>
                <a:t>Additional problem 2</a:t>
              </a:r>
              <a:endParaRPr lang="ro-RO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643702" y="4857760"/>
              <a:ext cx="1857388" cy="5715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dirty="0" smtClean="0"/>
                <a:t>Additiona problem 3 </a:t>
              </a:r>
              <a:endParaRPr lang="ro-RO" dirty="0"/>
            </a:p>
          </p:txBody>
        </p:sp>
        <p:cxnSp>
          <p:nvCxnSpPr>
            <p:cNvPr id="9" name="Straight Arrow Connector 8"/>
            <p:cNvCxnSpPr>
              <a:stCxn id="5" idx="0"/>
            </p:cNvCxnSpPr>
            <p:nvPr/>
          </p:nvCxnSpPr>
          <p:spPr>
            <a:xfrm rot="5400000" flipH="1" flipV="1">
              <a:off x="2661033" y="3161108"/>
              <a:ext cx="857256" cy="23931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6" idx="0"/>
            </p:cNvCxnSpPr>
            <p:nvPr/>
          </p:nvCxnSpPr>
          <p:spPr>
            <a:xfrm rot="5400000" flipH="1" flipV="1">
              <a:off x="4143372" y="4429132"/>
              <a:ext cx="85725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7" idx="0"/>
            </p:cNvCxnSpPr>
            <p:nvPr/>
          </p:nvCxnSpPr>
          <p:spPr>
            <a:xfrm rot="16200000" flipV="1">
              <a:off x="5750727" y="3036091"/>
              <a:ext cx="857256" cy="278608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grpSp>
        <p:nvGrpSpPr>
          <p:cNvPr id="4" name="Content Placeholder 3"/>
          <p:cNvGrpSpPr>
            <a:grpSpLocks noGrp="1"/>
          </p:cNvGrpSpPr>
          <p:nvPr>
            <p:ph idx="1"/>
          </p:nvPr>
        </p:nvGrpSpPr>
        <p:grpSpPr>
          <a:xfrm>
            <a:off x="642910" y="785794"/>
            <a:ext cx="7715304" cy="2428892"/>
            <a:chOff x="928662" y="3429000"/>
            <a:chExt cx="7572428" cy="2000264"/>
          </a:xfrm>
        </p:grpSpPr>
        <p:sp>
          <p:nvSpPr>
            <p:cNvPr id="5" name="Rounded Rectangle 4"/>
            <p:cNvSpPr/>
            <p:nvPr/>
          </p:nvSpPr>
          <p:spPr>
            <a:xfrm>
              <a:off x="3500430" y="3429000"/>
              <a:ext cx="2000264" cy="50006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dirty="0" smtClean="0"/>
                <a:t>Main problem</a:t>
              </a:r>
              <a:endParaRPr lang="ro-RO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28662" y="4786322"/>
              <a:ext cx="1928826" cy="64294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dirty="0" smtClean="0"/>
                <a:t>Additional problem 1</a:t>
              </a:r>
              <a:endParaRPr lang="ro-RO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714744" y="4857760"/>
              <a:ext cx="1714512" cy="5715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dirty="0" smtClean="0"/>
                <a:t>Additional problem 2</a:t>
              </a:r>
              <a:endParaRPr lang="ro-RO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643702" y="4857760"/>
              <a:ext cx="1857388" cy="5715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dirty="0" smtClean="0"/>
                <a:t>Additiona problem 3 </a:t>
              </a:r>
              <a:endParaRPr lang="ro-RO" dirty="0"/>
            </a:p>
          </p:txBody>
        </p:sp>
        <p:cxnSp>
          <p:nvCxnSpPr>
            <p:cNvPr id="9" name="Straight Arrow Connector 8"/>
            <p:cNvCxnSpPr>
              <a:stCxn id="6" idx="0"/>
            </p:cNvCxnSpPr>
            <p:nvPr/>
          </p:nvCxnSpPr>
          <p:spPr>
            <a:xfrm rot="5400000" flipH="1" flipV="1">
              <a:off x="2661033" y="3161108"/>
              <a:ext cx="857256" cy="23931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7" idx="0"/>
            </p:cNvCxnSpPr>
            <p:nvPr/>
          </p:nvCxnSpPr>
          <p:spPr>
            <a:xfrm rot="5400000" flipH="1" flipV="1">
              <a:off x="4143372" y="4429132"/>
              <a:ext cx="85725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8" idx="0"/>
            </p:cNvCxnSpPr>
            <p:nvPr/>
          </p:nvCxnSpPr>
          <p:spPr>
            <a:xfrm rot="16200000" flipV="1">
              <a:off x="5750727" y="3036091"/>
              <a:ext cx="857256" cy="278608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5-Point Star 11"/>
          <p:cNvSpPr/>
          <p:nvPr/>
        </p:nvSpPr>
        <p:spPr>
          <a:xfrm>
            <a:off x="357158" y="3286124"/>
            <a:ext cx="2500330" cy="18573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Activity 1</a:t>
            </a:r>
            <a:endParaRPr lang="ro-RO" dirty="0"/>
          </a:p>
        </p:txBody>
      </p:sp>
      <p:sp>
        <p:nvSpPr>
          <p:cNvPr id="13" name="5-Point Star 12"/>
          <p:cNvSpPr/>
          <p:nvPr/>
        </p:nvSpPr>
        <p:spPr>
          <a:xfrm>
            <a:off x="6286512" y="3357562"/>
            <a:ext cx="2500330" cy="18573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Activity 3</a:t>
            </a:r>
            <a:endParaRPr lang="ro-RO" dirty="0"/>
          </a:p>
        </p:txBody>
      </p:sp>
      <p:sp>
        <p:nvSpPr>
          <p:cNvPr id="14" name="5-Point Star 13"/>
          <p:cNvSpPr/>
          <p:nvPr/>
        </p:nvSpPr>
        <p:spPr>
          <a:xfrm>
            <a:off x="3214678" y="3357562"/>
            <a:ext cx="2500330" cy="18573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Activity 2</a:t>
            </a:r>
            <a:endParaRPr lang="ro-RO" dirty="0"/>
          </a:p>
        </p:txBody>
      </p:sp>
      <p:sp>
        <p:nvSpPr>
          <p:cNvPr id="15" name="Rectangle 14"/>
          <p:cNvSpPr/>
          <p:nvPr/>
        </p:nvSpPr>
        <p:spPr>
          <a:xfrm>
            <a:off x="214282" y="5286388"/>
            <a:ext cx="142876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Resources</a:t>
            </a:r>
            <a:endParaRPr lang="ro-RO" dirty="0"/>
          </a:p>
        </p:txBody>
      </p:sp>
      <p:sp>
        <p:nvSpPr>
          <p:cNvPr id="16" name="Rectangle 15"/>
          <p:cNvSpPr/>
          <p:nvPr/>
        </p:nvSpPr>
        <p:spPr>
          <a:xfrm>
            <a:off x="6143636" y="5286388"/>
            <a:ext cx="142876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Resources</a:t>
            </a:r>
            <a:endParaRPr lang="ro-RO" dirty="0"/>
          </a:p>
        </p:txBody>
      </p:sp>
      <p:sp>
        <p:nvSpPr>
          <p:cNvPr id="17" name="Rectangle 16"/>
          <p:cNvSpPr/>
          <p:nvPr/>
        </p:nvSpPr>
        <p:spPr>
          <a:xfrm>
            <a:off x="3214678" y="5286388"/>
            <a:ext cx="142876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Resources</a:t>
            </a:r>
            <a:endParaRPr lang="ro-RO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What students and community gains...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Autofit/>
          </a:bodyPr>
          <a:lstStyle/>
          <a:p>
            <a:r>
              <a:rPr lang="en-GB" sz="2500" dirty="0" smtClean="0"/>
              <a:t>Solving problems with their own power gives students the confidence of their strength as a group and leads to social inclusion. </a:t>
            </a:r>
            <a:endParaRPr lang="ro-RO" sz="2500" dirty="0" smtClean="0"/>
          </a:p>
          <a:p>
            <a:r>
              <a:rPr lang="en-GB" sz="2500" dirty="0" smtClean="0"/>
              <a:t>During this process differences between students will lead to different roles in the project which should make them be viewed as individual strengths.  </a:t>
            </a:r>
            <a:endParaRPr lang="ro-RO" sz="2500" dirty="0" smtClean="0"/>
          </a:p>
          <a:p>
            <a:r>
              <a:rPr lang="en-GB" sz="2500" dirty="0" smtClean="0"/>
              <a:t>Finding support from community members, authorities, NGO-s will </a:t>
            </a:r>
            <a:r>
              <a:rPr lang="ro-RO" sz="2500" dirty="0" smtClean="0"/>
              <a:t>also increase social participation and contribute to community development</a:t>
            </a:r>
          </a:p>
          <a:p>
            <a:r>
              <a:rPr lang="en-GB" sz="2500" dirty="0" smtClean="0"/>
              <a:t>Learning will result trough a reflection on these experiences carried out individually and in participative reflection groups. </a:t>
            </a:r>
            <a:endParaRPr lang="ro-RO" sz="25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/>
          <a:lstStyle/>
          <a:p>
            <a:r>
              <a:rPr lang="ro-RO" dirty="0" smtClean="0"/>
              <a:t>Final recommandations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786346"/>
          </a:xfrm>
        </p:spPr>
        <p:txBody>
          <a:bodyPr>
            <a:normAutofit/>
          </a:bodyPr>
          <a:lstStyle/>
          <a:p>
            <a:r>
              <a:rPr lang="ro-RO" dirty="0" smtClean="0"/>
              <a:t>The students decide the project goal and how to carry out the project, the teacher might facilitate this process</a:t>
            </a:r>
          </a:p>
          <a:p>
            <a:r>
              <a:rPr lang="ro-RO" dirty="0" smtClean="0"/>
              <a:t>The studens work in small groups, or in pairs</a:t>
            </a:r>
          </a:p>
          <a:p>
            <a:r>
              <a:rPr lang="ro-RO" dirty="0" smtClean="0"/>
              <a:t>The project is the process, not only the final presentation, the panel etc, the project is to whole learning experience genereted by the process</a:t>
            </a:r>
          </a:p>
          <a:p>
            <a:r>
              <a:rPr lang="ro-RO" dirty="0" smtClean="0"/>
              <a:t>The project should be followed by an whole group reflection activity (it is learning by doing...)</a:t>
            </a:r>
            <a:endParaRPr lang="ro-RO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o-RO" dirty="0" smtClean="0"/>
              <a:t>WISH PROJECT – TEACHING TRAINING ACTIVITIES </a:t>
            </a:r>
            <a:endParaRPr lang="en-US" dirty="0" smtClean="0"/>
          </a:p>
        </p:txBody>
      </p:sp>
      <p:pic>
        <p:nvPicPr>
          <p:cNvPr id="6147" name="Picture 2" descr="D:\WISH PROIECT POZE\TIMISOARA FEBRUARIE 2018\20180221_1335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6238" y="1935163"/>
            <a:ext cx="5851525" cy="43894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1509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o-RO" dirty="0" smtClean="0"/>
              <a:t>WISH PROJECT – TEACHING TRAINING ACTIVITIES </a:t>
            </a:r>
            <a:endParaRPr lang="en-US" dirty="0" smtClean="0"/>
          </a:p>
        </p:txBody>
      </p:sp>
      <p:pic>
        <p:nvPicPr>
          <p:cNvPr id="11267" name="Picture 2" descr="D:\WISH PROIECT POZE\TIMISOARA FEBRUARIE 2018\20180222_1359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557338"/>
            <a:ext cx="6034087" cy="4525962"/>
          </a:xfrm>
          <a:noFill/>
        </p:spPr>
      </p:pic>
      <p:pic>
        <p:nvPicPr>
          <p:cNvPr id="11268" name="Picture 3" descr="D:\WISH PROIECT POZE\TIMISOARA FEBRUARIE 2018\20180222_1359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557338"/>
            <a:ext cx="67325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Roots and definition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Dewey’s and Kilpatrick’s progressive philosophy of education. </a:t>
            </a:r>
            <a:endParaRPr lang="ro-RO" dirty="0" smtClean="0"/>
          </a:p>
          <a:p>
            <a:r>
              <a:rPr lang="en-GB" dirty="0" smtClean="0"/>
              <a:t>the educational project is a theoretical construct which does imply a teaching methodology </a:t>
            </a:r>
            <a:r>
              <a:rPr lang="ro-RO" dirty="0" smtClean="0"/>
              <a:t>and </a:t>
            </a:r>
            <a:r>
              <a:rPr lang="en-GB" dirty="0" smtClean="0"/>
              <a:t>a specific curricular approach based on integration, student-centred teaching and learning and active participation, learning being related to the concrete action on social</a:t>
            </a:r>
            <a:r>
              <a:rPr lang="ro-RO" dirty="0" smtClean="0"/>
              <a:t>/physical</a:t>
            </a:r>
            <a:r>
              <a:rPr lang="en-GB" dirty="0" smtClean="0"/>
              <a:t> level </a:t>
            </a:r>
            <a:endParaRPr lang="ro-RO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o-RO" dirty="0" smtClean="0"/>
              <a:t>WISH PROJECT – TEACHING TRAINING ACTIVITIES </a:t>
            </a:r>
            <a:endParaRPr lang="en-US" dirty="0" smtClean="0"/>
          </a:p>
        </p:txBody>
      </p:sp>
      <p:pic>
        <p:nvPicPr>
          <p:cNvPr id="12291" name="Picture 2" descr="D:\WISH PROIECT POZE\TIMISOARA FEBRUARIE 2018\20180222_1416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6238" y="1935163"/>
            <a:ext cx="5851525" cy="43894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o-RO" dirty="0" smtClean="0"/>
              <a:t>WISH PROJECT – TEACHING TRAINING ACTIVITIES </a:t>
            </a:r>
            <a:endParaRPr lang="en-US" dirty="0" smtClean="0"/>
          </a:p>
        </p:txBody>
      </p:sp>
      <p:pic>
        <p:nvPicPr>
          <p:cNvPr id="13315" name="Picture 2" descr="D:\WISH PROIECT POZE\TIMISOARA FEBRUARIE 2018\20180222_1436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6238" y="1935163"/>
            <a:ext cx="5851525" cy="43894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6600" dirty="0" smtClean="0"/>
              <a:t>Thank you</a:t>
            </a:r>
            <a:endParaRPr lang="ro-RO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o-R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The problem....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Is it possible to use </a:t>
            </a:r>
            <a:r>
              <a:rPr lang="en-US" dirty="0" smtClean="0"/>
              <a:t>the </a:t>
            </a:r>
            <a:r>
              <a:rPr lang="ro-RO" i="1" dirty="0" smtClean="0"/>
              <a:t>P</a:t>
            </a:r>
            <a:r>
              <a:rPr lang="en-US" i="1" dirty="0" err="1" smtClean="0"/>
              <a:t>roject</a:t>
            </a:r>
            <a:r>
              <a:rPr lang="en-US" i="1" dirty="0" smtClean="0"/>
              <a:t> </a:t>
            </a:r>
            <a:r>
              <a:rPr lang="ro-RO" i="1" dirty="0" smtClean="0"/>
              <a:t>M</a:t>
            </a:r>
            <a:r>
              <a:rPr lang="en-US" i="1" dirty="0" err="1" smtClean="0"/>
              <a:t>ethod</a:t>
            </a:r>
            <a:r>
              <a:rPr lang="en-US" i="1" dirty="0" smtClean="0"/>
              <a:t> </a:t>
            </a:r>
            <a:r>
              <a:rPr lang="ro-RO" dirty="0" smtClean="0"/>
              <a:t>and the concept of </a:t>
            </a:r>
            <a:r>
              <a:rPr lang="ro-RO" i="1" dirty="0" smtClean="0"/>
              <a:t>Leaning by Doing</a:t>
            </a:r>
            <a:r>
              <a:rPr lang="ro-RO" dirty="0" smtClean="0"/>
              <a:t> to</a:t>
            </a:r>
            <a:r>
              <a:rPr lang="en-US" dirty="0" smtClean="0"/>
              <a:t> </a:t>
            </a:r>
            <a:r>
              <a:rPr lang="ro-RO" dirty="0" smtClean="0"/>
              <a:t>develop 21 Century skills and to foster inclusion? </a:t>
            </a:r>
          </a:p>
          <a:p>
            <a:r>
              <a:rPr lang="ro-RO" dirty="0" smtClean="0"/>
              <a:t>If yes, </a:t>
            </a:r>
          </a:p>
          <a:p>
            <a:pPr>
              <a:buNone/>
            </a:pPr>
            <a:r>
              <a:rPr lang="ro-RO" dirty="0" smtClean="0"/>
              <a:t>                     </a:t>
            </a:r>
            <a:r>
              <a:rPr lang="ro-RO" b="1" dirty="0" smtClean="0"/>
              <a:t>how should we do it</a:t>
            </a:r>
            <a:r>
              <a:rPr lang="ro-RO" dirty="0" smtClean="0"/>
              <a:t>? </a:t>
            </a:r>
          </a:p>
          <a:p>
            <a:pPr>
              <a:buNone/>
            </a:pPr>
            <a:r>
              <a:rPr lang="ro-RO" dirty="0" smtClean="0"/>
              <a:t>                                     and </a:t>
            </a:r>
          </a:p>
          <a:p>
            <a:pPr>
              <a:buNone/>
            </a:pPr>
            <a:r>
              <a:rPr lang="ro-RO" b="1" dirty="0" smtClean="0"/>
              <a:t>what are the tools and methods we need</a:t>
            </a:r>
            <a:r>
              <a:rPr lang="ro-RO" dirty="0" smtClean="0"/>
              <a:t>? </a:t>
            </a:r>
            <a:endParaRPr lang="ro-RO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Who should establish the Project Goal?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Building upon Dewey’s ideas </a:t>
            </a:r>
            <a:r>
              <a:rPr lang="ro-RO" dirty="0" smtClean="0"/>
              <a:t>,</a:t>
            </a:r>
            <a:r>
              <a:rPr lang="en-US" dirty="0" smtClean="0"/>
              <a:t>the </a:t>
            </a:r>
            <a:r>
              <a:rPr lang="en-US" dirty="0"/>
              <a:t>project goal </a:t>
            </a:r>
            <a:r>
              <a:rPr lang="ro-RO" dirty="0" smtClean="0"/>
              <a:t>is the </a:t>
            </a:r>
            <a:r>
              <a:rPr lang="en-US" dirty="0" smtClean="0"/>
              <a:t>student’s </a:t>
            </a:r>
            <a:r>
              <a:rPr lang="en-US" dirty="0"/>
              <a:t>response to </a:t>
            </a:r>
            <a:r>
              <a:rPr lang="en-US" dirty="0" smtClean="0"/>
              <a:t>a </a:t>
            </a:r>
            <a:r>
              <a:rPr lang="en-US" b="1" dirty="0" smtClean="0"/>
              <a:t>real world problem</a:t>
            </a:r>
            <a:endParaRPr lang="ro-RO" b="1" dirty="0" smtClean="0"/>
          </a:p>
          <a:p>
            <a:r>
              <a:rPr lang="ro-RO" dirty="0" smtClean="0"/>
              <a:t>This </a:t>
            </a:r>
            <a:r>
              <a:rPr lang="en-US" b="1" dirty="0" smtClean="0"/>
              <a:t>brings </a:t>
            </a:r>
            <a:r>
              <a:rPr lang="en-US" b="1" dirty="0"/>
              <a:t>us outside the classroom </a:t>
            </a:r>
            <a:r>
              <a:rPr lang="en-US" dirty="0" smtClean="0"/>
              <a:t>to</a:t>
            </a:r>
            <a:r>
              <a:rPr lang="ro-RO" dirty="0" smtClean="0"/>
              <a:t> the social or phisical world phenomen </a:t>
            </a:r>
          </a:p>
          <a:p>
            <a:r>
              <a:rPr lang="ro-RO" dirty="0" smtClean="0"/>
              <a:t>The </a:t>
            </a:r>
            <a:r>
              <a:rPr lang="ro-RO" b="1" dirty="0" smtClean="0"/>
              <a:t>students should choose the problem </a:t>
            </a:r>
            <a:r>
              <a:rPr lang="ro-RO" dirty="0" smtClean="0"/>
              <a:t>after a research in the real world and properly group deliberation and critical thinking</a:t>
            </a:r>
            <a:endParaRPr lang="ro-RO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When and how comes the Learning?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 dirty="0" smtClean="0"/>
              <a:t>The </a:t>
            </a:r>
            <a:r>
              <a:rPr lang="en-US" dirty="0" smtClean="0"/>
              <a:t>project</a:t>
            </a:r>
            <a:r>
              <a:rPr lang="ro-RO" dirty="0" smtClean="0"/>
              <a:t>s</a:t>
            </a:r>
            <a:r>
              <a:rPr lang="en-US" dirty="0" smtClean="0"/>
              <a:t> goal is not learning</a:t>
            </a:r>
            <a:r>
              <a:rPr lang="ro-RO" dirty="0" smtClean="0"/>
              <a:t>, it is changing the reality. </a:t>
            </a:r>
            <a:r>
              <a:rPr lang="en-US" dirty="0" smtClean="0"/>
              <a:t>Learning is the teacher’s objective</a:t>
            </a:r>
            <a:endParaRPr lang="ro-RO" dirty="0" smtClean="0"/>
          </a:p>
          <a:p>
            <a:r>
              <a:rPr lang="en-US" dirty="0"/>
              <a:t>Learning is related to the student’s action at ontological level according to the project goal</a:t>
            </a:r>
            <a:r>
              <a:rPr lang="en-US" dirty="0" smtClean="0"/>
              <a:t>.</a:t>
            </a:r>
            <a:endParaRPr lang="ro-RO" dirty="0" smtClean="0"/>
          </a:p>
          <a:p>
            <a:r>
              <a:rPr lang="ro-RO" dirty="0" smtClean="0"/>
              <a:t>Learning is </a:t>
            </a:r>
            <a:r>
              <a:rPr lang="en-US" dirty="0" smtClean="0"/>
              <a:t>the </a:t>
            </a:r>
            <a:r>
              <a:rPr lang="en-US" dirty="0"/>
              <a:t>result of the reflection on the actions carried out on ontological level and the psychical phenomena </a:t>
            </a:r>
            <a:r>
              <a:rPr lang="en-US" dirty="0" smtClean="0"/>
              <a:t>that </a:t>
            </a:r>
            <a:r>
              <a:rPr lang="en-US" dirty="0"/>
              <a:t>is correlated to </a:t>
            </a:r>
            <a:r>
              <a:rPr lang="en-US" dirty="0" smtClean="0"/>
              <a:t>them</a:t>
            </a:r>
            <a:r>
              <a:rPr lang="ro-RO" dirty="0"/>
              <a:t> </a:t>
            </a:r>
            <a:r>
              <a:rPr lang="ro-RO" dirty="0" smtClean="0"/>
              <a:t>(Learning by doing)</a:t>
            </a:r>
          </a:p>
          <a:p>
            <a:r>
              <a:rPr lang="en-US" dirty="0"/>
              <a:t>Learning emerges during the implementation of the project and is highlighted by specific reflection activities facilitated by the teacher</a:t>
            </a:r>
            <a:endParaRPr lang="ro-RO" dirty="0" smtClean="0"/>
          </a:p>
          <a:p>
            <a:endParaRPr lang="ro-RO" dirty="0" smtClean="0"/>
          </a:p>
          <a:p>
            <a:endParaRPr lang="ro-RO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How can the teacher facilitate learning?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By highlighting </a:t>
            </a:r>
            <a:r>
              <a:rPr lang="en-US" dirty="0" smtClean="0"/>
              <a:t>psychical </a:t>
            </a:r>
            <a:r>
              <a:rPr lang="en-US" dirty="0"/>
              <a:t>phenomena (perception, impressions, emotions and feelings) that is correlated </a:t>
            </a:r>
            <a:r>
              <a:rPr lang="en-US" dirty="0" smtClean="0"/>
              <a:t>t</a:t>
            </a:r>
            <a:r>
              <a:rPr lang="ro-RO" dirty="0" smtClean="0"/>
              <a:t>o the project activities</a:t>
            </a:r>
          </a:p>
          <a:p>
            <a:r>
              <a:rPr lang="ro-RO" dirty="0" smtClean="0"/>
              <a:t>Using </a:t>
            </a:r>
            <a:r>
              <a:rPr lang="en-US" dirty="0" smtClean="0"/>
              <a:t>specific </a:t>
            </a:r>
            <a:r>
              <a:rPr lang="en-US" dirty="0"/>
              <a:t>reflection </a:t>
            </a:r>
            <a:r>
              <a:rPr lang="en-US" dirty="0" smtClean="0"/>
              <a:t>activities</a:t>
            </a:r>
            <a:r>
              <a:rPr lang="ro-RO" dirty="0"/>
              <a:t>:</a:t>
            </a:r>
            <a:r>
              <a:rPr lang="en-US" dirty="0" smtClean="0"/>
              <a:t> </a:t>
            </a:r>
            <a:r>
              <a:rPr lang="ro-RO" dirty="0" smtClean="0"/>
              <a:t>whole class and group </a:t>
            </a:r>
            <a:r>
              <a:rPr lang="en-US" dirty="0" smtClean="0"/>
              <a:t>discussions</a:t>
            </a:r>
            <a:r>
              <a:rPr lang="en-US" dirty="0"/>
              <a:t>, student journals, </a:t>
            </a:r>
            <a:r>
              <a:rPr lang="en-US" dirty="0" smtClean="0"/>
              <a:t>essays</a:t>
            </a:r>
            <a:endParaRPr lang="ro-RO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PBL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project method implies an interactive, non-formal teaching methodology based on student cooperation and the dialog between teacher and students.</a:t>
            </a:r>
            <a:endParaRPr lang="ro-RO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The Project Method in Social </a:t>
            </a:r>
            <a:r>
              <a:rPr lang="ro-RO" dirty="0"/>
              <a:t>S</a:t>
            </a:r>
            <a:r>
              <a:rPr lang="ro-RO" dirty="0" smtClean="0"/>
              <a:t>tudies and Citizenship </a:t>
            </a:r>
            <a:r>
              <a:rPr lang="ro-RO" dirty="0"/>
              <a:t>E</a:t>
            </a:r>
            <a:r>
              <a:rPr lang="ro-RO" dirty="0" smtClean="0"/>
              <a:t>ducation 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applying </a:t>
            </a:r>
            <a:r>
              <a:rPr lang="ro-RO" dirty="0"/>
              <a:t>the project method is </a:t>
            </a:r>
            <a:r>
              <a:rPr lang="ro-RO" dirty="0" smtClean="0"/>
              <a:t>relatively simple</a:t>
            </a:r>
            <a:r>
              <a:rPr lang="ro-RO" dirty="0"/>
              <a:t>, since we can rebuild a social reality in </a:t>
            </a:r>
            <a:r>
              <a:rPr lang="ro-RO" dirty="0" smtClean="0"/>
              <a:t>the classroom </a:t>
            </a:r>
            <a:r>
              <a:rPr lang="ro-RO" dirty="0"/>
              <a:t>or interact with social phenomena in the „real” </a:t>
            </a:r>
            <a:r>
              <a:rPr lang="ro-RO" dirty="0" smtClean="0"/>
              <a:t>world</a:t>
            </a:r>
          </a:p>
          <a:p>
            <a:r>
              <a:rPr lang="ro-RO" dirty="0" smtClean="0"/>
              <a:t>Examples: public policy projects, community development projects, community service projects, election projects....</a:t>
            </a:r>
            <a:endParaRPr lang="ro-RO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/>
              <a:t>Steps for the Project Method 1,2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students have to </a:t>
            </a:r>
            <a:r>
              <a:rPr lang="en-GB" b="1" dirty="0" smtClean="0"/>
              <a:t>observe</a:t>
            </a:r>
            <a:r>
              <a:rPr lang="en-GB" dirty="0" smtClean="0"/>
              <a:t> the physical and social environment and </a:t>
            </a:r>
            <a:r>
              <a:rPr lang="en-GB" b="1" dirty="0" smtClean="0"/>
              <a:t>find relevant local community problems/needs</a:t>
            </a:r>
            <a:r>
              <a:rPr lang="en-GB" dirty="0" smtClean="0"/>
              <a:t>; </a:t>
            </a:r>
            <a:endParaRPr lang="ro-RO" dirty="0" smtClean="0"/>
          </a:p>
          <a:p>
            <a:pPr marL="514350" indent="-514350">
              <a:buFont typeface="+mj-lt"/>
              <a:buAutoNum type="arabicPeriod"/>
            </a:pPr>
            <a:r>
              <a:rPr lang="ro-RO" dirty="0" smtClean="0"/>
              <a:t>The students </a:t>
            </a:r>
            <a:r>
              <a:rPr lang="en-GB" dirty="0" smtClean="0"/>
              <a:t>have to interact </a:t>
            </a:r>
            <a:r>
              <a:rPr lang="ro-RO" dirty="0" smtClean="0"/>
              <a:t>and choose </a:t>
            </a:r>
            <a:r>
              <a:rPr lang="ro-RO" b="1" dirty="0" smtClean="0"/>
              <a:t>one relevant problem</a:t>
            </a:r>
            <a:r>
              <a:rPr lang="ro-RO" dirty="0" smtClean="0"/>
              <a:t> for each project group. The teacher facilitates this project, but does not manipulate the students!</a:t>
            </a:r>
            <a:endParaRPr lang="ro-RO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236</TotalTime>
  <Words>887</Words>
  <Application>Microsoft Office PowerPoint</Application>
  <PresentationFormat>On-screen Show (4:3)</PresentationFormat>
  <Paragraphs>76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Flow</vt:lpstr>
      <vt:lpstr>Microsoft Office PowerPoint Presentation</vt:lpstr>
      <vt:lpstr>Slide 1</vt:lpstr>
      <vt:lpstr>Roots and definition</vt:lpstr>
      <vt:lpstr>The problem....</vt:lpstr>
      <vt:lpstr>Who should establish the Project Goal?</vt:lpstr>
      <vt:lpstr>When and how comes the Learning?</vt:lpstr>
      <vt:lpstr>How can the teacher facilitate learning?</vt:lpstr>
      <vt:lpstr>PBL</vt:lpstr>
      <vt:lpstr>The Project Method in Social Studies and Citizenship Education </vt:lpstr>
      <vt:lpstr>Steps for the Project Method 1,2</vt:lpstr>
      <vt:lpstr>Steps for the Project Method 3</vt:lpstr>
      <vt:lpstr>Steps for the Project Method 4,5</vt:lpstr>
      <vt:lpstr>Steps for the Project Method 6</vt:lpstr>
      <vt:lpstr>At this point the project can take 2 diffrent routes.....</vt:lpstr>
      <vt:lpstr>Social action /community service projects:</vt:lpstr>
      <vt:lpstr>Slide 15</vt:lpstr>
      <vt:lpstr>What students and community gains...</vt:lpstr>
      <vt:lpstr>Final recommandations</vt:lpstr>
      <vt:lpstr>WISH PROJECT – TEACHING TRAINING ACTIVITIES </vt:lpstr>
      <vt:lpstr>WISH PROJECT – TEACHING TRAINING ACTIVITIES </vt:lpstr>
      <vt:lpstr>WISH PROJECT – TEACHING TRAINING ACTIVITIES </vt:lpstr>
      <vt:lpstr>WISH PROJECT – TEACHING TRAINING ACTIVITIES 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Based Learning and Phenomenology for Teaching Philosophy</dc:title>
  <dc:creator>Darius</dc:creator>
  <cp:lastModifiedBy>User-041</cp:lastModifiedBy>
  <cp:revision>37</cp:revision>
  <dcterms:created xsi:type="dcterms:W3CDTF">2017-11-07T07:06:38Z</dcterms:created>
  <dcterms:modified xsi:type="dcterms:W3CDTF">2018-03-18T16:24:09Z</dcterms:modified>
</cp:coreProperties>
</file>